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88" d="100"/>
          <a:sy n="88" d="100"/>
        </p:scale>
        <p:origin x="12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609DA-F413-4487-BBE3-61BDEE522A49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4E57C-AD66-4C06-99C4-BF0DC84B6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20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©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A4BBE-2F8C-4BD1-88D5-7C2CD4E10CE3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262FEA-0D49-41F0-88EF-6C14F26D50A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tif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e.org/" TargetMode="External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Lesson 6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093666"/>
            <a:ext cx="6629400" cy="1219201"/>
          </a:xfrm>
        </p:spPr>
        <p:txBody>
          <a:bodyPr/>
          <a:lstStyle/>
          <a:p>
            <a:r>
              <a:rPr lang="en-US" sz="2400" dirty="0"/>
              <a:t>Stormwater – engineering Design and defining the problem</a:t>
            </a:r>
            <a:r>
              <a:rPr lang="en-US" sz="3200" dirty="0"/>
              <a:t>	</a:t>
            </a:r>
            <a:endParaRPr lang="en-GB" sz="3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AB16D8-B468-4639-B5D0-95C9C03FC11F}"/>
              </a:ext>
            </a:extLst>
          </p:cNvPr>
          <p:cNvGrpSpPr/>
          <p:nvPr/>
        </p:nvGrpSpPr>
        <p:grpSpPr>
          <a:xfrm>
            <a:off x="990600" y="252849"/>
            <a:ext cx="7251067" cy="2336759"/>
            <a:chOff x="810089" y="237979"/>
            <a:chExt cx="7251067" cy="233675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5292EC1-5C58-4A36-834F-39FF13E16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414" y="237979"/>
              <a:ext cx="5231742" cy="2336759"/>
            </a:xfrm>
            <a:prstGeom prst="rect">
              <a:avLst/>
            </a:prstGeom>
          </p:spPr>
        </p:pic>
        <p:pic>
          <p:nvPicPr>
            <p:cNvPr id="20" name="Picture 19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CEE4D4AD-A649-4BBE-94B9-A5256BE91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89" y="363783"/>
              <a:ext cx="1850885" cy="221095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418A44-75D2-41C8-892B-45D5D5B8B496}"/>
              </a:ext>
            </a:extLst>
          </p:cNvPr>
          <p:cNvGrpSpPr/>
          <p:nvPr/>
        </p:nvGrpSpPr>
        <p:grpSpPr>
          <a:xfrm>
            <a:off x="202267" y="5598231"/>
            <a:ext cx="8488408" cy="772006"/>
            <a:chOff x="202267" y="5598231"/>
            <a:chExt cx="8488408" cy="772006"/>
          </a:xfrm>
        </p:grpSpPr>
        <p:pic>
          <p:nvPicPr>
            <p:cNvPr id="21" name="Picture 20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A4C4CBA8-88BA-4AF3-802E-99581DED4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8271" y="5631565"/>
              <a:ext cx="522404" cy="522970"/>
            </a:xfrm>
            <a:prstGeom prst="rect">
              <a:avLst/>
            </a:prstGeom>
          </p:spPr>
        </p:pic>
        <p:pic>
          <p:nvPicPr>
            <p:cNvPr id="22" name="Picture 21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812185F9-A471-4E0F-8F1D-377B4F3A8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790" y="5760093"/>
              <a:ext cx="488377" cy="515352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BD896C90-6F87-4D20-8B4F-3AAB7E1D3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870" y="5643399"/>
              <a:ext cx="632046" cy="63204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9A0308D-1F58-47BF-8763-1C2BE8CAB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668" y="5713470"/>
              <a:ext cx="967007" cy="483504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1404F698-A0D8-453B-A01F-D0220FF8C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0220" y="5750433"/>
              <a:ext cx="706402" cy="464245"/>
            </a:xfrm>
            <a:prstGeom prst="rect">
              <a:avLst/>
            </a:prstGeom>
          </p:spPr>
        </p:pic>
        <p:pic>
          <p:nvPicPr>
            <p:cNvPr id="26" name="Picture 2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8D162CE-BFFF-4B8B-B63B-974891FEB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741" y="5681717"/>
              <a:ext cx="2310226" cy="636455"/>
            </a:xfrm>
            <a:prstGeom prst="rect">
              <a:avLst/>
            </a:prstGeom>
          </p:spPr>
        </p:pic>
        <p:pic>
          <p:nvPicPr>
            <p:cNvPr id="27" name="Picture 26" descr="A picture containing text&#10;&#10;Description generated with high confidence">
              <a:extLst>
                <a:ext uri="{FF2B5EF4-FFF2-40B4-BE49-F238E27FC236}">
                  <a16:creationId xmlns:a16="http://schemas.microsoft.com/office/drawing/2014/main" id="{B1B390D0-D125-4E55-89E9-D3CA3FAF0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66" y="5641947"/>
              <a:ext cx="1263035" cy="686607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35D917D-189E-4300-ABAA-EA889C1ED702}"/>
                </a:ext>
              </a:extLst>
            </p:cNvPr>
            <p:cNvGrpSpPr/>
            <p:nvPr/>
          </p:nvGrpSpPr>
          <p:grpSpPr>
            <a:xfrm>
              <a:off x="7155395" y="5598231"/>
              <a:ext cx="1006098" cy="719941"/>
              <a:chOff x="7091116" y="5554041"/>
              <a:chExt cx="1006098" cy="71994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CBAD2DBE-1A4F-4E8D-8E6D-AE4A0588FB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4415" y="5554041"/>
                <a:ext cx="879551" cy="677214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E3075CD-2E71-4E3B-8AC8-850A0D9E5E34}"/>
                  </a:ext>
                </a:extLst>
              </p:cNvPr>
              <p:cNvSpPr txBox="1"/>
              <p:nvPr/>
            </p:nvSpPr>
            <p:spPr>
              <a:xfrm>
                <a:off x="7091116" y="6058538"/>
                <a:ext cx="100609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City of Clarkston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85ABEC0-4F6D-49C1-979E-071428CFE1B4}"/>
                </a:ext>
              </a:extLst>
            </p:cNvPr>
            <p:cNvGrpSpPr/>
            <p:nvPr/>
          </p:nvGrpSpPr>
          <p:grpSpPr>
            <a:xfrm>
              <a:off x="202267" y="5750433"/>
              <a:ext cx="1006098" cy="619804"/>
              <a:chOff x="8074536" y="5631565"/>
              <a:chExt cx="1006098" cy="619804"/>
            </a:xfrm>
          </p:grpSpPr>
          <p:pic>
            <p:nvPicPr>
              <p:cNvPr id="30" name="Picture 29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id="{CC9D0B11-CC69-43EB-BBEC-B1DFE729B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6339" y="5631565"/>
                <a:ext cx="827410" cy="440224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04C5F80-FC70-46D4-9F3C-4445257EE6CB}"/>
                  </a:ext>
                </a:extLst>
              </p:cNvPr>
              <p:cNvSpPr txBox="1"/>
              <p:nvPr/>
            </p:nvSpPr>
            <p:spPr>
              <a:xfrm>
                <a:off x="8074536" y="6035925"/>
                <a:ext cx="100609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City of Asotin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700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bg1"/>
                </a:solidFill>
                <a:ea typeface="+mn-ea"/>
                <a:cs typeface="+mn-cs"/>
              </a:rPr>
              <a:t>Engineering Design Video – “Runoff: Special Report”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6705600" cy="40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9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bg1"/>
                </a:solidFill>
                <a:latin typeface="Eras Demi ITC" pitchFamily="34" charset="0"/>
                <a:ea typeface="+mn-ea"/>
                <a:cs typeface="+mn-cs"/>
              </a:rPr>
              <a:t>Engineering Design-NGSS Terms</a:t>
            </a: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" y="1752600"/>
            <a:ext cx="9283700" cy="3811588"/>
          </a:xfrm>
        </p:spPr>
      </p:pic>
      <p:sp>
        <p:nvSpPr>
          <p:cNvPr id="3" name="TextBox 2"/>
          <p:cNvSpPr txBox="1"/>
          <p:nvPr/>
        </p:nvSpPr>
        <p:spPr>
          <a:xfrm>
            <a:off x="2137694" y="5600700"/>
            <a:ext cx="6743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 dirty="0"/>
          </a:p>
          <a:p>
            <a:r>
              <a:rPr lang="en-US" u="sng" dirty="0"/>
              <a:t>Adapted from Runoff: Special Report Video- </a:t>
            </a:r>
            <a:r>
              <a:rPr lang="en-US" u="sng" dirty="0">
                <a:hlinkClick r:id="rId3"/>
              </a:rPr>
              <a:t>http://www.eie.org</a:t>
            </a:r>
            <a:r>
              <a:rPr lang="en-US" u="sng" dirty="0"/>
              <a:t>  by Patricia Otto, Pacific Education Institute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6036117">
            <a:off x="585161" y="3103746"/>
            <a:ext cx="1220828" cy="400110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DEFINE </a:t>
            </a:r>
          </a:p>
        </p:txBody>
      </p:sp>
      <p:sp>
        <p:nvSpPr>
          <p:cNvPr id="8" name="TextBox 7"/>
          <p:cNvSpPr txBox="1"/>
          <p:nvPr/>
        </p:nvSpPr>
        <p:spPr>
          <a:xfrm rot="17624369">
            <a:off x="1320334" y="4117620"/>
            <a:ext cx="1551581" cy="369332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RESEARCH</a:t>
            </a:r>
          </a:p>
        </p:txBody>
      </p:sp>
      <p:sp>
        <p:nvSpPr>
          <p:cNvPr id="9" name="TextBox 8"/>
          <p:cNvSpPr txBox="1"/>
          <p:nvPr/>
        </p:nvSpPr>
        <p:spPr>
          <a:xfrm rot="2396432">
            <a:off x="2858016" y="3365015"/>
            <a:ext cx="1028859" cy="523220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Explore SOLUTIONS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4069" y="3125682"/>
            <a:ext cx="98516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IMPLEMENT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3164960"/>
            <a:ext cx="1137563" cy="584775"/>
          </a:xfrm>
          <a:prstGeom prst="rect">
            <a:avLst/>
          </a:prstGeom>
          <a:solidFill>
            <a:srgbClr val="67E5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OPTIMIZE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75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bg1"/>
                </a:solidFill>
                <a:latin typeface="Eras Demi ITC" pitchFamily="34" charset="0"/>
                <a:ea typeface="+mn-ea"/>
                <a:cs typeface="+mn-cs"/>
              </a:rPr>
              <a:t>Engineering Design-Terms in Video </a:t>
            </a: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6813"/>
            <a:ext cx="7620000" cy="3127375"/>
          </a:xfrm>
        </p:spPr>
      </p:pic>
      <p:sp>
        <p:nvSpPr>
          <p:cNvPr id="3" name="TextBox 2"/>
          <p:cNvSpPr txBox="1"/>
          <p:nvPr/>
        </p:nvSpPr>
        <p:spPr>
          <a:xfrm>
            <a:off x="152400" y="55626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http://www.eie.org/engineering-everywhere/resources/runoff-special-report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none" dirty="0">
                <a:solidFill>
                  <a:schemeClr val="tx1"/>
                </a:solidFill>
                <a:latin typeface="+mn-lt"/>
              </a:rPr>
              <a:t>Engineering Design-terms In Video </a:t>
            </a:r>
            <a:endParaRPr lang="en-US" sz="440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26128" y="1524000"/>
            <a:ext cx="4040188" cy="639762"/>
          </a:xfrm>
        </p:spPr>
        <p:txBody>
          <a:bodyPr/>
          <a:lstStyle/>
          <a:p>
            <a:r>
              <a:rPr lang="en-US" sz="2400" dirty="0"/>
              <a:t>Terms used in NGSS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3685509"/>
              </p:ext>
            </p:extLst>
          </p:nvPr>
        </p:nvGraphicFramePr>
        <p:xfrm>
          <a:off x="304800" y="2286000"/>
          <a:ext cx="8534400" cy="344500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339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effectLst/>
                        </a:rPr>
                        <a:t>Define the Problem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0" marR="33050" marT="0" marB="0"/>
                </a:tc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effectLst/>
                        </a:rPr>
                        <a:t>Identify</a:t>
                      </a:r>
                      <a:endParaRPr lang="en-US" sz="2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0" marR="330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339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effectLst/>
                        </a:rPr>
                        <a:t>Research the Problem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0" marR="33050" marT="0" marB="0"/>
                </a:tc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Investigate</a:t>
                      </a:r>
                      <a:endParaRPr lang="en-US" sz="2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0" marR="330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414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effectLst/>
                        </a:rPr>
                        <a:t>Develop Solutions: Explore and Evaluate Possible</a:t>
                      </a:r>
                      <a:r>
                        <a:rPr lang="en-US" sz="2200" b="0" baseline="0" dirty="0">
                          <a:effectLst/>
                        </a:rPr>
                        <a:t> S</a:t>
                      </a:r>
                      <a:r>
                        <a:rPr lang="en-US" sz="2200" b="0" dirty="0">
                          <a:effectLst/>
                        </a:rPr>
                        <a:t>olutions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0" marR="33050" marT="0" marB="0"/>
                </a:tc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Imagine</a:t>
                      </a:r>
                      <a:endParaRPr lang="en-US" sz="2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0" marR="330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339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effectLst/>
                        </a:rPr>
                        <a:t>Plan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0" marR="33050" marT="0" marB="0"/>
                </a:tc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Plan</a:t>
                      </a:r>
                      <a:endParaRPr lang="en-US" sz="2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0" marR="330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339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effectLst/>
                        </a:rPr>
                        <a:t>Implement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0" marR="33050" marT="0" marB="0"/>
                </a:tc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>
                          <a:effectLst/>
                        </a:rPr>
                        <a:t>Create</a:t>
                      </a:r>
                      <a:endParaRPr lang="en-US" sz="2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0" marR="330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339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effectLst/>
                        </a:rPr>
                        <a:t>Test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0" marR="33050" marT="0" marB="0"/>
                </a:tc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Test</a:t>
                      </a:r>
                      <a:endParaRPr lang="en-US" sz="2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0" marR="330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339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effectLst/>
                        </a:rPr>
                        <a:t>Optimize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0" marR="33050" marT="0" marB="0"/>
                </a:tc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>
                          <a:effectLst/>
                        </a:rPr>
                        <a:t>Improve</a:t>
                      </a:r>
                      <a:endParaRPr lang="en-US" sz="2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0" marR="330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>
                          <a:effectLst/>
                        </a:rPr>
                        <a:t>Communicate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0" marR="33050" marT="0" marB="0"/>
                </a:tc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Communicate</a:t>
                      </a:r>
                      <a:endParaRPr lang="en-US" sz="22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0" marR="330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24000"/>
            <a:ext cx="4041775" cy="639762"/>
          </a:xfrm>
        </p:spPr>
        <p:txBody>
          <a:bodyPr/>
          <a:lstStyle/>
          <a:p>
            <a:r>
              <a:rPr lang="en-US" sz="2400" dirty="0"/>
              <a:t>Terms used in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97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 txBox="1">
            <a:spLocks/>
          </p:cNvSpPr>
          <p:nvPr/>
        </p:nvSpPr>
        <p:spPr bwMode="auto">
          <a:xfrm>
            <a:off x="346364" y="1719558"/>
            <a:ext cx="8111836" cy="513844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457200" algn="l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Describe the Ecosystem</a:t>
            </a:r>
            <a:endParaRPr lang="en-US" sz="2400" u="sng" dirty="0">
              <a:solidFill>
                <a:schemeClr val="tx1"/>
              </a:solidFill>
            </a:endParaRPr>
          </a:p>
          <a:p>
            <a:pPr marL="571500" lvl="1" indent="-457200" algn="l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Define the Problem</a:t>
            </a:r>
          </a:p>
          <a:p>
            <a:pPr marL="571500" lvl="1" indent="-457200" algn="l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Research the Problem</a:t>
            </a:r>
          </a:p>
          <a:p>
            <a:pPr marL="571500" lvl="1" indent="-457200" algn="l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Understand the Stakeholders</a:t>
            </a:r>
          </a:p>
          <a:p>
            <a:pPr marL="571500" lvl="1" indent="-457200" algn="l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Explore and Compare Possible Solutions</a:t>
            </a:r>
          </a:p>
          <a:p>
            <a:pPr marL="571500" lvl="1" indent="-457200" algn="l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Develop a Plan</a:t>
            </a:r>
            <a:endParaRPr lang="en-US" sz="2400" u="sng" dirty="0">
              <a:solidFill>
                <a:schemeClr val="tx1"/>
              </a:solidFill>
            </a:endParaRPr>
          </a:p>
          <a:p>
            <a:pPr marL="571500" lvl="1" indent="-457200" algn="l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Implement the Plan and Test </a:t>
            </a:r>
          </a:p>
          <a:p>
            <a:pPr marL="571500" lvl="1" indent="-457200" algn="l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Optimize (Improve)</a:t>
            </a:r>
          </a:p>
          <a:p>
            <a:pPr marL="571500" lvl="1" indent="-457200" algn="l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Communicate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1800" y="169499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pic>
        <p:nvPicPr>
          <p:cNvPr id="8" name="Picture 25" descr="MMAG00501_0000[1]"/>
          <p:cNvPicPr>
            <a:picLocks noChangeAspect="1" noChangeArrowheads="1" noCrop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743" y="2268992"/>
            <a:ext cx="2058987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tx1"/>
                </a:solidFill>
              </a:rPr>
              <a:t> Engineering Design-Stormwater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3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1800" y="169499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6700" y="1600200"/>
            <a:ext cx="8610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r>
              <a:rPr lang="en-US" sz="4000" dirty="0"/>
              <a:t>Stormwater-Surface Water Runoff </a:t>
            </a:r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u="sng" dirty="0"/>
              <a:t>Quantity</a:t>
            </a:r>
            <a:r>
              <a:rPr lang="en-US" sz="3600" dirty="0"/>
              <a:t>- </a:t>
            </a:r>
            <a:r>
              <a:rPr lang="en-US" sz="2400" dirty="0"/>
              <a:t>too  much surface water runoff causing erosion and flooding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u="sng" dirty="0"/>
              <a:t>Quality</a:t>
            </a:r>
            <a:r>
              <a:rPr lang="en-US" sz="3600" dirty="0"/>
              <a:t>- </a:t>
            </a:r>
            <a:r>
              <a:rPr lang="en-US" sz="2400" dirty="0"/>
              <a:t>pollutants  from land surfaces being carried by surface water runoff into waterways- aquifers, streams, rivers, and lakes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the Problem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01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1800" y="169499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pic>
        <p:nvPicPr>
          <p:cNvPr id="8" name="Picture 25" descr="MMAG00501_0000[1]"/>
          <p:cNvPicPr>
            <a:picLocks noChangeAspect="1" noChangeArrowheads="1" noCrop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643" y="2303115"/>
            <a:ext cx="2058987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- Stormwater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8600" y="2092242"/>
            <a:ext cx="67437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>
              <a:defRPr/>
            </a:pPr>
            <a:r>
              <a:rPr lang="en-US" sz="4400" dirty="0"/>
              <a:t>So we’ve defined our problem as the quality and quantity of stormwater runoff in our community.</a:t>
            </a:r>
            <a:r>
              <a:rPr lang="en-US" sz="4400" dirty="0">
                <a:solidFill>
                  <a:prstClr val="white"/>
                </a:solidFill>
              </a:rPr>
              <a:t>  </a:t>
            </a:r>
            <a:endParaRPr lang="en-US" sz="440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6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308</TotalTime>
  <Words>169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Book Antiqua</vt:lpstr>
      <vt:lpstr>Calibri</vt:lpstr>
      <vt:lpstr>Century Gothic</vt:lpstr>
      <vt:lpstr>Eras Demi ITC</vt:lpstr>
      <vt:lpstr>Times New Roman</vt:lpstr>
      <vt:lpstr>Apothecary</vt:lpstr>
      <vt:lpstr>Stormwater – engineering Design and defining the problem </vt:lpstr>
      <vt:lpstr>Engineering Design Video – “Runoff: Special Report”</vt:lpstr>
      <vt:lpstr>Engineering Design-NGSS Terms</vt:lpstr>
      <vt:lpstr>Engineering Design-Terms in Video </vt:lpstr>
      <vt:lpstr>Engineering Design-terms In Video </vt:lpstr>
      <vt:lpstr> Engineering Design-Stormwater </vt:lpstr>
      <vt:lpstr>Define the Problem</vt:lpstr>
      <vt:lpstr>Engineering Design - Stormwater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OnlyRyan'sNotNaomi's</dc:creator>
  <cp:lastModifiedBy>Kara Kaelber</cp:lastModifiedBy>
  <cp:revision>27</cp:revision>
  <dcterms:created xsi:type="dcterms:W3CDTF">2016-12-08T22:57:48Z</dcterms:created>
  <dcterms:modified xsi:type="dcterms:W3CDTF">2018-03-12T18:39:45Z</dcterms:modified>
</cp:coreProperties>
</file>